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8.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39"/>
  </p:notesMasterIdLst>
  <p:sldIdLst>
    <p:sldId id="464" r:id="rId13"/>
    <p:sldId id="3832" r:id="rId14"/>
    <p:sldId id="3875" r:id="rId15"/>
    <p:sldId id="3876" r:id="rId16"/>
    <p:sldId id="3886" r:id="rId17"/>
    <p:sldId id="3888" r:id="rId18"/>
    <p:sldId id="3887" r:id="rId19"/>
    <p:sldId id="3885" r:id="rId20"/>
    <p:sldId id="3878" r:id="rId21"/>
    <p:sldId id="3879" r:id="rId22"/>
    <p:sldId id="3880" r:id="rId23"/>
    <p:sldId id="3881" r:id="rId24"/>
    <p:sldId id="3869" r:id="rId25"/>
    <p:sldId id="3782" r:id="rId26"/>
    <p:sldId id="3866" r:id="rId27"/>
    <p:sldId id="3865" r:id="rId28"/>
    <p:sldId id="3883" r:id="rId29"/>
    <p:sldId id="3882" r:id="rId30"/>
    <p:sldId id="3870" r:id="rId31"/>
    <p:sldId id="3859" r:id="rId32"/>
    <p:sldId id="3884" r:id="rId33"/>
    <p:sldId id="3889" r:id="rId34"/>
    <p:sldId id="3890" r:id="rId35"/>
    <p:sldId id="3838" r:id="rId36"/>
    <p:sldId id="3874"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23058-F3F5-3EF5-2065-6DCC9EB290F4}" name="Brian Inglis" initials="BI" userId="Brian Ingl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9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20</a:t>
            </a:fld>
            <a:endParaRPr lang="en-US"/>
          </a:p>
        </p:txBody>
      </p:sp>
    </p:spTree>
    <p:extLst>
      <p:ext uri="{BB962C8B-B14F-4D97-AF65-F5344CB8AC3E}">
        <p14:creationId xmlns:p14="http://schemas.microsoft.com/office/powerpoint/2010/main" val="208174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21</a:t>
            </a:fld>
            <a:endParaRPr lang="en-US"/>
          </a:p>
        </p:txBody>
      </p:sp>
    </p:spTree>
    <p:extLst>
      <p:ext uri="{BB962C8B-B14F-4D97-AF65-F5344CB8AC3E}">
        <p14:creationId xmlns:p14="http://schemas.microsoft.com/office/powerpoint/2010/main" val="10524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22</a:t>
            </a:fld>
            <a:endParaRPr lang="en-US"/>
          </a:p>
        </p:txBody>
      </p:sp>
    </p:spTree>
    <p:extLst>
      <p:ext uri="{BB962C8B-B14F-4D97-AF65-F5344CB8AC3E}">
        <p14:creationId xmlns:p14="http://schemas.microsoft.com/office/powerpoint/2010/main" val="131512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23</a:t>
            </a:fld>
            <a:endParaRPr lang="en-US"/>
          </a:p>
        </p:txBody>
      </p:sp>
    </p:spTree>
    <p:extLst>
      <p:ext uri="{BB962C8B-B14F-4D97-AF65-F5344CB8AC3E}">
        <p14:creationId xmlns:p14="http://schemas.microsoft.com/office/powerpoint/2010/main" val="264498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26</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a:t>
            </a:fld>
            <a:endParaRPr lang="en-US"/>
          </a:p>
        </p:txBody>
      </p:sp>
    </p:spTree>
    <p:extLst>
      <p:ext uri="{BB962C8B-B14F-4D97-AF65-F5344CB8AC3E}">
        <p14:creationId xmlns:p14="http://schemas.microsoft.com/office/powerpoint/2010/main" val="223343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13</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14</a:t>
            </a:fld>
            <a:endParaRPr lang="en-US"/>
          </a:p>
        </p:txBody>
      </p:sp>
    </p:spTree>
    <p:extLst>
      <p:ext uri="{BB962C8B-B14F-4D97-AF65-F5344CB8AC3E}">
        <p14:creationId xmlns:p14="http://schemas.microsoft.com/office/powerpoint/2010/main" val="1884005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15</a:t>
            </a:fld>
            <a:endParaRPr lang="en-US"/>
          </a:p>
        </p:txBody>
      </p:sp>
    </p:spTree>
    <p:extLst>
      <p:ext uri="{BB962C8B-B14F-4D97-AF65-F5344CB8AC3E}">
        <p14:creationId xmlns:p14="http://schemas.microsoft.com/office/powerpoint/2010/main" val="78913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16</a:t>
            </a:fld>
            <a:endParaRPr lang="en-US"/>
          </a:p>
        </p:txBody>
      </p:sp>
    </p:spTree>
    <p:extLst>
      <p:ext uri="{BB962C8B-B14F-4D97-AF65-F5344CB8AC3E}">
        <p14:creationId xmlns:p14="http://schemas.microsoft.com/office/powerpoint/2010/main" val="416930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4060056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18</a:t>
            </a:fld>
            <a:endParaRPr lang="en-US"/>
          </a:p>
        </p:txBody>
      </p:sp>
    </p:spTree>
    <p:extLst>
      <p:ext uri="{BB962C8B-B14F-4D97-AF65-F5344CB8AC3E}">
        <p14:creationId xmlns:p14="http://schemas.microsoft.com/office/powerpoint/2010/main" val="87614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19</a:t>
            </a:fld>
            <a:endParaRPr lang="en-US"/>
          </a:p>
        </p:txBody>
      </p:sp>
    </p:spTree>
    <p:extLst>
      <p:ext uri="{BB962C8B-B14F-4D97-AF65-F5344CB8AC3E}">
        <p14:creationId xmlns:p14="http://schemas.microsoft.com/office/powerpoint/2010/main" val="243626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11/7/2022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25.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image" Target="../media/image29.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image" Target="../media/image28.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image" Target="../media/image24.png"/><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image" Target="../media/image24.png"/><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theme" Target="../theme/theme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image" Target="../media/image54.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image" Target="../media/image29.png"/><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theme" Target="../theme/theme8.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9" Type="http://schemas.openxmlformats.org/officeDocument/2006/relationships/slideLayout" Target="../slideLayouts/slideLayout259.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41" Type="http://schemas.openxmlformats.org/officeDocument/2006/relationships/image" Target="../media/image29.png"/><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theme" Target="../theme/theme9.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57.xml"/><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62.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xml"/><Relationship Id="rId4" Type="http://schemas.openxmlformats.org/officeDocument/2006/relationships/image" Target="../media/image59.jpe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0"/>
            <a:ext cx="5073346" cy="2062551"/>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 </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Key database tables functions, etc.</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584766" y="5186682"/>
            <a:ext cx="4080491" cy="1477008"/>
          </a:xfrm>
        </p:spPr>
        <p:txBody>
          <a:bodyPr vert="horz" lIns="0" tIns="45720" rIns="0" bIns="45720" rtlCol="0" anchor="t">
            <a:normAutofit/>
          </a:bodyPr>
          <a:lstStyle/>
          <a:p>
            <a:pPr algn="r"/>
            <a:r>
              <a:rPr lang="en-US" sz="1600" b="0" dirty="0">
                <a:latin typeface="Open Sans Light"/>
                <a:ea typeface="Open Sans Light"/>
                <a:cs typeface="Open Sans Light"/>
              </a:rPr>
              <a:t>Edgar Sepulveda</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Global Technical Manager, </a:t>
            </a:r>
            <a:r>
              <a:rPr lang="en-US" sz="1600" b="0" dirty="0" err="1">
                <a:latin typeface="Open Sans Light"/>
                <a:ea typeface="Open Sans Light"/>
                <a:cs typeface="Open Sans Light"/>
              </a:rPr>
              <a:t>MineOperate</a:t>
            </a:r>
            <a:endParaRPr lang="en-US" sz="1600" b="0" dirty="0" err="1">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10/10/2022</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dirty="0">
                <a:latin typeface="Open Sans Light"/>
                <a:ea typeface="Open Sans Light"/>
                <a:cs typeface="Open Sans Light"/>
              </a:rPr>
              <a:t>Version 1.3</a:t>
            </a:r>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a:extLst>
              <a:ext uri="{FF2B5EF4-FFF2-40B4-BE49-F238E27FC236}">
                <a16:creationId xmlns:a16="http://schemas.microsoft.com/office/drawing/2014/main" id="{4DB97CC1-4694-49B2-92DA-9C0324C73AC3}"/>
              </a:ext>
            </a:extLst>
          </p:cNvPr>
          <p:cNvSpPr>
            <a:spLocks noGrp="1"/>
          </p:cNvSpPr>
          <p:nvPr>
            <p:ph type="body" sz="quarter" idx="20"/>
          </p:nvPr>
        </p:nvSpPr>
        <p:spPr>
          <a:xfrm>
            <a:off x="609601" y="1019833"/>
            <a:ext cx="10972800" cy="369332"/>
          </a:xfrm>
        </p:spPr>
        <p:txBody>
          <a:bodyPr/>
          <a:lstStyle/>
          <a:p>
            <a:r>
              <a:rPr lang="en-US" dirty="0"/>
              <a:t>Historical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6" name="Picture 5">
            <a:extLst>
              <a:ext uri="{FF2B5EF4-FFF2-40B4-BE49-F238E27FC236}">
                <a16:creationId xmlns:a16="http://schemas.microsoft.com/office/drawing/2014/main" id="{E26E596E-769B-4252-A2C3-4D1CA00A15B4}"/>
              </a:ext>
            </a:extLst>
          </p:cNvPr>
          <p:cNvPicPr>
            <a:picLocks noChangeAspect="1"/>
          </p:cNvPicPr>
          <p:nvPr/>
        </p:nvPicPr>
        <p:blipFill>
          <a:blip r:embed="rId2"/>
          <a:stretch>
            <a:fillRect/>
          </a:stretch>
        </p:blipFill>
        <p:spPr>
          <a:xfrm>
            <a:off x="3676826" y="1524000"/>
            <a:ext cx="4838347" cy="4354513"/>
          </a:xfrm>
          <a:prstGeom prst="rect">
            <a:avLst/>
          </a:prstGeom>
          <a:noFill/>
        </p:spPr>
      </p:pic>
    </p:spTree>
    <p:extLst>
      <p:ext uri="{BB962C8B-B14F-4D97-AF65-F5344CB8AC3E}">
        <p14:creationId xmlns:p14="http://schemas.microsoft.com/office/powerpoint/2010/main" val="131765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A72ABF44-8CBC-B002-0F9C-A5DA25F9E02E}"/>
              </a:ext>
            </a:extLst>
          </p:cNvPr>
          <p:cNvSpPr>
            <a:spLocks noGrp="1"/>
          </p:cNvSpPr>
          <p:nvPr>
            <p:ph type="body" sz="quarter" idx="20"/>
          </p:nvPr>
        </p:nvSpPr>
        <p:spPr>
          <a:xfrm>
            <a:off x="609601" y="1019833"/>
            <a:ext cx="10972800" cy="369332"/>
          </a:xfrm>
        </p:spPr>
        <p:txBody>
          <a:bodyPr/>
          <a:lstStyle/>
          <a:p>
            <a:r>
              <a:rPr lang="en-US" dirty="0"/>
              <a:t>Historical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5" name="Picture 4">
            <a:extLst>
              <a:ext uri="{FF2B5EF4-FFF2-40B4-BE49-F238E27FC236}">
                <a16:creationId xmlns:a16="http://schemas.microsoft.com/office/drawing/2014/main" id="{0A053189-A101-4B59-87FA-F541BEDBD190}"/>
              </a:ext>
            </a:extLst>
          </p:cNvPr>
          <p:cNvPicPr>
            <a:picLocks noChangeAspect="1"/>
          </p:cNvPicPr>
          <p:nvPr/>
        </p:nvPicPr>
        <p:blipFill>
          <a:blip r:embed="rId2"/>
          <a:stretch>
            <a:fillRect/>
          </a:stretch>
        </p:blipFill>
        <p:spPr>
          <a:xfrm>
            <a:off x="4185457" y="1524000"/>
            <a:ext cx="3821085" cy="4354513"/>
          </a:xfrm>
          <a:prstGeom prst="rect">
            <a:avLst/>
          </a:prstGeom>
          <a:noFill/>
        </p:spPr>
      </p:pic>
    </p:spTree>
    <p:extLst>
      <p:ext uri="{BB962C8B-B14F-4D97-AF65-F5344CB8AC3E}">
        <p14:creationId xmlns:p14="http://schemas.microsoft.com/office/powerpoint/2010/main" val="17976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1">
            <a:extLst>
              <a:ext uri="{FF2B5EF4-FFF2-40B4-BE49-F238E27FC236}">
                <a16:creationId xmlns:a16="http://schemas.microsoft.com/office/drawing/2014/main" id="{B1D79517-C5ED-EB4C-1E6A-B21CB33B7468}"/>
              </a:ext>
            </a:extLst>
          </p:cNvPr>
          <p:cNvSpPr>
            <a:spLocks noGrp="1"/>
          </p:cNvSpPr>
          <p:nvPr>
            <p:ph type="body" sz="quarter" idx="20"/>
          </p:nvPr>
        </p:nvSpPr>
        <p:spPr>
          <a:xfrm>
            <a:off x="609601" y="1019833"/>
            <a:ext cx="10972800" cy="369332"/>
          </a:xfrm>
        </p:spPr>
        <p:txBody>
          <a:bodyPr/>
          <a:lstStyle/>
          <a:p>
            <a:r>
              <a:rPr lang="en-US" dirty="0"/>
              <a:t>KPIs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13" name="Picture 12">
            <a:extLst>
              <a:ext uri="{FF2B5EF4-FFF2-40B4-BE49-F238E27FC236}">
                <a16:creationId xmlns:a16="http://schemas.microsoft.com/office/drawing/2014/main" id="{90797099-759B-4EA1-9148-FAAC9F107874}"/>
              </a:ext>
            </a:extLst>
          </p:cNvPr>
          <p:cNvPicPr>
            <a:picLocks noChangeAspect="1"/>
          </p:cNvPicPr>
          <p:nvPr/>
        </p:nvPicPr>
        <p:blipFill>
          <a:blip r:embed="rId2"/>
          <a:stretch>
            <a:fillRect/>
          </a:stretch>
        </p:blipFill>
        <p:spPr>
          <a:xfrm>
            <a:off x="2661758" y="1647576"/>
            <a:ext cx="6868484" cy="3562847"/>
          </a:xfrm>
          <a:prstGeom prst="rect">
            <a:avLst/>
          </a:prstGeom>
        </p:spPr>
      </p:pic>
    </p:spTree>
    <p:extLst>
      <p:ext uri="{BB962C8B-B14F-4D97-AF65-F5344CB8AC3E}">
        <p14:creationId xmlns:p14="http://schemas.microsoft.com/office/powerpoint/2010/main" val="3710192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75980A4-E063-D8E8-FBCE-2208F064423D}"/>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Summary tables - by shift</a:t>
            </a: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58EE3095-F4B4-4267-9329-AB80C551CE8C}"/>
              </a:ext>
            </a:extLst>
          </p:cNvPr>
          <p:cNvPicPr>
            <a:picLocks noChangeAspect="1"/>
          </p:cNvPicPr>
          <p:nvPr/>
        </p:nvPicPr>
        <p:blipFill>
          <a:blip r:embed="rId3"/>
          <a:stretch>
            <a:fillRect/>
          </a:stretch>
        </p:blipFill>
        <p:spPr>
          <a:xfrm>
            <a:off x="609600" y="1483654"/>
            <a:ext cx="4620173" cy="4354513"/>
          </a:xfrm>
          <a:prstGeom prst="rect">
            <a:avLst/>
          </a:prstGeom>
          <a:noFill/>
        </p:spPr>
      </p:pic>
      <p:pic>
        <p:nvPicPr>
          <p:cNvPr id="7" name="Picture 6">
            <a:extLst>
              <a:ext uri="{FF2B5EF4-FFF2-40B4-BE49-F238E27FC236}">
                <a16:creationId xmlns:a16="http://schemas.microsoft.com/office/drawing/2014/main" id="{C3F11CF8-D10E-4D33-9561-5BAE6AF0A403}"/>
              </a:ext>
            </a:extLst>
          </p:cNvPr>
          <p:cNvPicPr>
            <a:picLocks noChangeAspect="1"/>
          </p:cNvPicPr>
          <p:nvPr/>
        </p:nvPicPr>
        <p:blipFill>
          <a:blip r:embed="rId4"/>
          <a:stretch>
            <a:fillRect/>
          </a:stretch>
        </p:blipFill>
        <p:spPr>
          <a:xfrm>
            <a:off x="5516059" y="1623613"/>
            <a:ext cx="6066341" cy="4354513"/>
          </a:xfrm>
          <a:prstGeom prst="rect">
            <a:avLst/>
          </a:prstGeom>
        </p:spPr>
      </p:pic>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ADA4EB54-47E9-836D-A4CD-284731C40E95}"/>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Summary tables – by hour</a:t>
            </a:r>
          </a:p>
        </p:txBody>
      </p:sp>
      <p:sp>
        <p:nvSpPr>
          <p:cNvPr id="2" name="Title 1">
            <a:extLst>
              <a:ext uri="{FF2B5EF4-FFF2-40B4-BE49-F238E27FC236}">
                <a16:creationId xmlns:a16="http://schemas.microsoft.com/office/drawing/2014/main" id="{8980C4A2-27AA-A344-A729-77BDCD4AF025}"/>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6" name="Picture 5">
            <a:extLst>
              <a:ext uri="{FF2B5EF4-FFF2-40B4-BE49-F238E27FC236}">
                <a16:creationId xmlns:a16="http://schemas.microsoft.com/office/drawing/2014/main" id="{7A6CAAE5-D93E-4567-9A3D-28A610FC6629}"/>
              </a:ext>
            </a:extLst>
          </p:cNvPr>
          <p:cNvPicPr>
            <a:picLocks noChangeAspect="1"/>
          </p:cNvPicPr>
          <p:nvPr/>
        </p:nvPicPr>
        <p:blipFill>
          <a:blip r:embed="rId3"/>
          <a:stretch>
            <a:fillRect/>
          </a:stretch>
        </p:blipFill>
        <p:spPr>
          <a:xfrm>
            <a:off x="3935073" y="1524000"/>
            <a:ext cx="4321854" cy="4354513"/>
          </a:xfrm>
          <a:prstGeom prst="rect">
            <a:avLst/>
          </a:prstGeom>
          <a:noFill/>
        </p:spPr>
      </p:pic>
    </p:spTree>
    <p:extLst>
      <p:ext uri="{BB962C8B-B14F-4D97-AF65-F5344CB8AC3E}">
        <p14:creationId xmlns:p14="http://schemas.microsoft.com/office/powerpoint/2010/main" val="422589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4E7E06E-0985-D2BF-D28E-13A7E9C7178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Summary tables – by month</a:t>
            </a: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C01C189E-1E79-4208-A28E-B117FFC766BC}"/>
              </a:ext>
            </a:extLst>
          </p:cNvPr>
          <p:cNvPicPr>
            <a:picLocks noChangeAspect="1"/>
          </p:cNvPicPr>
          <p:nvPr/>
        </p:nvPicPr>
        <p:blipFill>
          <a:blip r:embed="rId3"/>
          <a:stretch>
            <a:fillRect/>
          </a:stretch>
        </p:blipFill>
        <p:spPr>
          <a:xfrm>
            <a:off x="4022163" y="1524000"/>
            <a:ext cx="4147673" cy="4354513"/>
          </a:xfrm>
          <a:prstGeom prst="rect">
            <a:avLst/>
          </a:prstGeom>
          <a:noFill/>
        </p:spPr>
      </p:pic>
    </p:spTree>
    <p:extLst>
      <p:ext uri="{BB962C8B-B14F-4D97-AF65-F5344CB8AC3E}">
        <p14:creationId xmlns:p14="http://schemas.microsoft.com/office/powerpoint/2010/main" val="335603787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962C62E8-AA9A-9EC1-E74D-9AFB1634858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Summary tables – current shift</a:t>
            </a:r>
          </a:p>
        </p:txBody>
      </p:sp>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1AD26A0D-D900-4E13-BC88-3C1A64839D5C}"/>
              </a:ext>
            </a:extLst>
          </p:cNvPr>
          <p:cNvPicPr>
            <a:picLocks noChangeAspect="1"/>
          </p:cNvPicPr>
          <p:nvPr/>
        </p:nvPicPr>
        <p:blipFill>
          <a:blip r:embed="rId3"/>
          <a:stretch>
            <a:fillRect/>
          </a:stretch>
        </p:blipFill>
        <p:spPr>
          <a:xfrm>
            <a:off x="2471231" y="2028629"/>
            <a:ext cx="7249537" cy="2800741"/>
          </a:xfrm>
          <a:prstGeom prst="rect">
            <a:avLst/>
          </a:prstGeom>
        </p:spPr>
      </p:pic>
    </p:spTree>
    <p:extLst>
      <p:ext uri="{BB962C8B-B14F-4D97-AF65-F5344CB8AC3E}">
        <p14:creationId xmlns:p14="http://schemas.microsoft.com/office/powerpoint/2010/main" val="3050357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962C62E8-AA9A-9EC1-E74D-9AFB1634858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LP tables</a:t>
            </a:r>
          </a:p>
        </p:txBody>
      </p:sp>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6" name="Picture 5">
            <a:extLst>
              <a:ext uri="{FF2B5EF4-FFF2-40B4-BE49-F238E27FC236}">
                <a16:creationId xmlns:a16="http://schemas.microsoft.com/office/drawing/2014/main" id="{EF0EC09E-66AD-43BC-AD1F-D04498F6189F}"/>
              </a:ext>
            </a:extLst>
          </p:cNvPr>
          <p:cNvPicPr>
            <a:picLocks noChangeAspect="1"/>
          </p:cNvPicPr>
          <p:nvPr/>
        </p:nvPicPr>
        <p:blipFill>
          <a:blip r:embed="rId3"/>
          <a:stretch>
            <a:fillRect/>
          </a:stretch>
        </p:blipFill>
        <p:spPr>
          <a:xfrm>
            <a:off x="2733205" y="1866877"/>
            <a:ext cx="6725589" cy="3105583"/>
          </a:xfrm>
          <a:prstGeom prst="rect">
            <a:avLst/>
          </a:prstGeom>
        </p:spPr>
      </p:pic>
    </p:spTree>
    <p:extLst>
      <p:ext uri="{BB962C8B-B14F-4D97-AF65-F5344CB8AC3E}">
        <p14:creationId xmlns:p14="http://schemas.microsoft.com/office/powerpoint/2010/main" val="176972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962C62E8-AA9A-9EC1-E74D-9AFB1634858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Geometry tables</a:t>
            </a:r>
          </a:p>
        </p:txBody>
      </p:sp>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6" name="Picture 5">
            <a:extLst>
              <a:ext uri="{FF2B5EF4-FFF2-40B4-BE49-F238E27FC236}">
                <a16:creationId xmlns:a16="http://schemas.microsoft.com/office/drawing/2014/main" id="{112B0D85-B361-453A-ACC2-A3DBAF600856}"/>
              </a:ext>
            </a:extLst>
          </p:cNvPr>
          <p:cNvPicPr>
            <a:picLocks noChangeAspect="1"/>
          </p:cNvPicPr>
          <p:nvPr/>
        </p:nvPicPr>
        <p:blipFill>
          <a:blip r:embed="rId3"/>
          <a:stretch>
            <a:fillRect/>
          </a:stretch>
        </p:blipFill>
        <p:spPr>
          <a:xfrm>
            <a:off x="2585547" y="1542787"/>
            <a:ext cx="7020905" cy="3772426"/>
          </a:xfrm>
          <a:prstGeom prst="rect">
            <a:avLst/>
          </a:prstGeom>
        </p:spPr>
      </p:pic>
    </p:spTree>
    <p:extLst>
      <p:ext uri="{BB962C8B-B14F-4D97-AF65-F5344CB8AC3E}">
        <p14:creationId xmlns:p14="http://schemas.microsoft.com/office/powerpoint/2010/main" val="138350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3454E71C-F5B4-78A6-F0D0-F15199B3E7FE}"/>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Tables by product</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7" name="Picture 6">
            <a:extLst>
              <a:ext uri="{FF2B5EF4-FFF2-40B4-BE49-F238E27FC236}">
                <a16:creationId xmlns:a16="http://schemas.microsoft.com/office/drawing/2014/main" id="{AA88F135-EBEC-486C-B81D-02F2F1722955}"/>
              </a:ext>
            </a:extLst>
          </p:cNvPr>
          <p:cNvPicPr>
            <a:picLocks noChangeAspect="1"/>
          </p:cNvPicPr>
          <p:nvPr/>
        </p:nvPicPr>
        <p:blipFill>
          <a:blip r:embed="rId3"/>
          <a:stretch>
            <a:fillRect/>
          </a:stretch>
        </p:blipFill>
        <p:spPr>
          <a:xfrm>
            <a:off x="6226629" y="2545298"/>
            <a:ext cx="5355771" cy="1767403"/>
          </a:xfrm>
          <a:prstGeom prst="rect">
            <a:avLst/>
          </a:prstGeom>
          <a:noFill/>
        </p:spPr>
      </p:pic>
      <p:pic>
        <p:nvPicPr>
          <p:cNvPr id="4" name="Picture 3">
            <a:extLst>
              <a:ext uri="{FF2B5EF4-FFF2-40B4-BE49-F238E27FC236}">
                <a16:creationId xmlns:a16="http://schemas.microsoft.com/office/drawing/2014/main" id="{ADD27FE5-B312-4448-A719-C5D078366AC4}"/>
              </a:ext>
            </a:extLst>
          </p:cNvPr>
          <p:cNvPicPr>
            <a:picLocks noChangeAspect="1"/>
          </p:cNvPicPr>
          <p:nvPr/>
        </p:nvPicPr>
        <p:blipFill>
          <a:blip r:embed="rId4"/>
          <a:stretch>
            <a:fillRect/>
          </a:stretch>
        </p:blipFill>
        <p:spPr>
          <a:xfrm>
            <a:off x="609600" y="1799398"/>
            <a:ext cx="5356225" cy="3294078"/>
          </a:xfrm>
          <a:prstGeom prst="rect">
            <a:avLst/>
          </a:prstGeom>
          <a:noFill/>
        </p:spPr>
      </p:pic>
    </p:spTree>
    <p:extLst>
      <p:ext uri="{BB962C8B-B14F-4D97-AF65-F5344CB8AC3E}">
        <p14:creationId xmlns:p14="http://schemas.microsoft.com/office/powerpoint/2010/main" val="78940195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ED0999-C85C-D8B1-89E2-916AC7A9F1F3}"/>
              </a:ext>
            </a:extLst>
          </p:cNvPr>
          <p:cNvSpPr>
            <a:spLocks noGrp="1"/>
          </p:cNvSpPr>
          <p:nvPr>
            <p:ph type="body" sz="quarter" idx="20"/>
          </p:nvPr>
        </p:nvSpPr>
        <p:spPr>
          <a:xfrm>
            <a:off x="609601" y="1019833"/>
            <a:ext cx="10972800" cy="369332"/>
          </a:xfrm>
        </p:spPr>
        <p:txBody>
          <a:bodyPr wrap="square" lIns="0" tIns="45720" rIns="0" bIns="45720" anchor="t">
            <a:spAutoFit/>
          </a:bodyPr>
          <a:lstStyle/>
          <a:p>
            <a:r>
              <a:rPr lang="en-GB" dirty="0">
                <a:latin typeface="Arial"/>
                <a:cs typeface="Arial"/>
              </a:rPr>
              <a:t>This session …</a:t>
            </a:r>
            <a:endParaRPr lang="en-AU" dirty="0">
              <a:latin typeface="Arial"/>
              <a:cs typeface="Arial"/>
            </a:endParaRP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lIns="0" tIns="0" rIns="0" bIns="0" anchor="t"/>
          <a:lstStyle/>
          <a:p>
            <a:pPr marL="0" indent="0" algn="l" rtl="0" fontAlgn="base">
              <a:lnSpc>
                <a:spcPct val="100000"/>
              </a:lnSpc>
              <a:spcAft>
                <a:spcPts val="600"/>
              </a:spcAft>
              <a:buNone/>
            </a:pPr>
            <a:r>
              <a:rPr lang="en-US" sz="2000" b="0" i="0" dirty="0">
                <a:solidFill>
                  <a:srgbClr val="000000"/>
                </a:solidFill>
                <a:effectLst/>
                <a:latin typeface="Arial"/>
                <a:cs typeface="Arial"/>
              </a:rPr>
              <a:t>​</a:t>
            </a:r>
            <a:r>
              <a:rPr lang="en-GB" sz="2000" b="0" i="0" u="none" strike="noStrike" dirty="0">
                <a:solidFill>
                  <a:srgbClr val="000000"/>
                </a:solidFill>
                <a:effectLst/>
                <a:latin typeface="Arial"/>
                <a:cs typeface="Arial"/>
              </a:rPr>
              <a:t>At the end of this module, you will:</a:t>
            </a:r>
            <a:endParaRPr lang="en-US" sz="2000" b="0" i="0" dirty="0">
              <a:solidFill>
                <a:srgbClr val="000000"/>
              </a:solidFill>
              <a:effectLst/>
              <a:latin typeface="Arial"/>
              <a:cs typeface="Arial"/>
            </a:endParaRPr>
          </a:p>
          <a:p>
            <a:pPr fontAlgn="base">
              <a:lnSpc>
                <a:spcPct val="100000"/>
              </a:lnSpc>
              <a:spcAft>
                <a:spcPts val="600"/>
              </a:spcAft>
            </a:pPr>
            <a:endParaRPr lang="en-AU" sz="2000" b="0" i="0" dirty="0">
              <a:solidFill>
                <a:srgbClr val="000000"/>
              </a:solidFill>
              <a:effectLst/>
            </a:endParaRPr>
          </a:p>
        </p:txBody>
      </p:sp>
      <p:pic>
        <p:nvPicPr>
          <p:cNvPr id="8" name="Picture Placeholder 12">
            <a:extLst>
              <a:ext uri="{FF2B5EF4-FFF2-40B4-BE49-F238E27FC236}">
                <a16:creationId xmlns:a16="http://schemas.microsoft.com/office/drawing/2014/main" id="{3ADD7BD6-3729-A7F0-B287-77BD9503D48C}"/>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l="10" r="10"/>
          <a:stretch/>
        </p:blipFill>
        <p:spPr>
          <a:xfrm>
            <a:off x="6226175" y="1524000"/>
            <a:ext cx="5356225" cy="4351338"/>
          </a:xfrm>
        </p:spPr>
      </p:pic>
    </p:spTree>
    <p:custDataLst>
      <p:tags r:id="rId1"/>
    </p:custDataLst>
    <p:extLst>
      <p:ext uri="{BB962C8B-B14F-4D97-AF65-F5344CB8AC3E}">
        <p14:creationId xmlns:p14="http://schemas.microsoft.com/office/powerpoint/2010/main" val="3832745112"/>
      </p:ext>
    </p:extLst>
  </p:cSld>
  <p:clrMapOvr>
    <a:masterClrMapping/>
  </p:clrMapOvr>
  <mc:AlternateContent xmlns:mc="http://schemas.openxmlformats.org/markup-compatibility/2006" xmlns:p14="http://schemas.microsoft.com/office/powerpoint/2010/main">
    <mc:Choice Requires="p14">
      <p:transition spd="slow" p14:dur="2000" advTm="15385"/>
    </mc:Choice>
    <mc:Fallback xmlns="">
      <p:transition spd="slow" advTm="153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Sensor tables</a:t>
            </a: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10" name="Picture 9">
            <a:extLst>
              <a:ext uri="{FF2B5EF4-FFF2-40B4-BE49-F238E27FC236}">
                <a16:creationId xmlns:a16="http://schemas.microsoft.com/office/drawing/2014/main" id="{A9DF21CF-8AB7-4F9F-B7A6-A9290E9A7393}"/>
              </a:ext>
            </a:extLst>
          </p:cNvPr>
          <p:cNvPicPr>
            <a:picLocks noChangeAspect="1"/>
          </p:cNvPicPr>
          <p:nvPr/>
        </p:nvPicPr>
        <p:blipFill>
          <a:blip r:embed="rId3"/>
          <a:stretch>
            <a:fillRect/>
          </a:stretch>
        </p:blipFill>
        <p:spPr>
          <a:xfrm>
            <a:off x="2590311" y="1652339"/>
            <a:ext cx="7011378" cy="3553321"/>
          </a:xfrm>
          <a:prstGeom prst="rect">
            <a:avLst/>
          </a:prstGeom>
        </p:spPr>
      </p:pic>
    </p:spTree>
    <p:extLst>
      <p:ext uri="{BB962C8B-B14F-4D97-AF65-F5344CB8AC3E}">
        <p14:creationId xmlns:p14="http://schemas.microsoft.com/office/powerpoint/2010/main" val="3502618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Dashboard tables</a:t>
            </a: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35D295D3-00DE-4304-9952-0AD59E14DC75}"/>
              </a:ext>
            </a:extLst>
          </p:cNvPr>
          <p:cNvPicPr>
            <a:picLocks noChangeAspect="1"/>
          </p:cNvPicPr>
          <p:nvPr/>
        </p:nvPicPr>
        <p:blipFill>
          <a:blip r:embed="rId3"/>
          <a:stretch>
            <a:fillRect/>
          </a:stretch>
        </p:blipFill>
        <p:spPr>
          <a:xfrm>
            <a:off x="2599837" y="1442760"/>
            <a:ext cx="6992326" cy="3972479"/>
          </a:xfrm>
          <a:prstGeom prst="rect">
            <a:avLst/>
          </a:prstGeom>
        </p:spPr>
      </p:pic>
    </p:spTree>
    <p:extLst>
      <p:ext uri="{BB962C8B-B14F-4D97-AF65-F5344CB8AC3E}">
        <p14:creationId xmlns:p14="http://schemas.microsoft.com/office/powerpoint/2010/main" val="3056122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VIMS tables</a:t>
            </a: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0899A66E-8CDA-4AAF-8FAB-F0EF001AFBC2}"/>
              </a:ext>
            </a:extLst>
          </p:cNvPr>
          <p:cNvPicPr>
            <a:picLocks noChangeAspect="1"/>
          </p:cNvPicPr>
          <p:nvPr/>
        </p:nvPicPr>
        <p:blipFill>
          <a:blip r:embed="rId3"/>
          <a:stretch>
            <a:fillRect/>
          </a:stretch>
        </p:blipFill>
        <p:spPr>
          <a:xfrm>
            <a:off x="2823706" y="1947656"/>
            <a:ext cx="6544588" cy="2962688"/>
          </a:xfrm>
          <a:prstGeom prst="rect">
            <a:avLst/>
          </a:prstGeom>
        </p:spPr>
      </p:pic>
    </p:spTree>
    <p:extLst>
      <p:ext uri="{BB962C8B-B14F-4D97-AF65-F5344CB8AC3E}">
        <p14:creationId xmlns:p14="http://schemas.microsoft.com/office/powerpoint/2010/main" val="316829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Tires tables</a:t>
            </a: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dirty="0"/>
              <a:t>Key database tables and functions</a:t>
            </a:r>
            <a:endParaRPr lang="en-GB" b="1" i="0" u="none" kern="1200" dirty="0">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E5C98017-C853-4C00-A03B-15185D5679EC}"/>
              </a:ext>
            </a:extLst>
          </p:cNvPr>
          <p:cNvPicPr>
            <a:picLocks noChangeAspect="1"/>
          </p:cNvPicPr>
          <p:nvPr/>
        </p:nvPicPr>
        <p:blipFill>
          <a:blip r:embed="rId3"/>
          <a:stretch>
            <a:fillRect/>
          </a:stretch>
        </p:blipFill>
        <p:spPr>
          <a:xfrm>
            <a:off x="2504574" y="1704734"/>
            <a:ext cx="7182852" cy="3448531"/>
          </a:xfrm>
          <a:prstGeom prst="rect">
            <a:avLst/>
          </a:prstGeom>
        </p:spPr>
      </p:pic>
    </p:spTree>
    <p:extLst>
      <p:ext uri="{BB962C8B-B14F-4D97-AF65-F5344CB8AC3E}">
        <p14:creationId xmlns:p14="http://schemas.microsoft.com/office/powerpoint/2010/main" val="479256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t>Support Process</a:t>
            </a:r>
            <a:r>
              <a:rPr lang="en-US" dirty="0"/>
              <a:t> - </a:t>
            </a:r>
            <a:r>
              <a:rPr lang="en-GB" dirty="0"/>
              <a:t>Questions</a:t>
            </a:r>
            <a:endParaRPr lang="en-AU"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latin typeface="Arial"/>
              <a:cs typeface="Arial"/>
            </a:endParaRPr>
          </a:p>
        </p:txBody>
      </p:sp>
    </p:spTree>
    <p:extLst>
      <p:ext uri="{BB962C8B-B14F-4D97-AF65-F5344CB8AC3E}">
        <p14:creationId xmlns:p14="http://schemas.microsoft.com/office/powerpoint/2010/main" val="3974012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t>Support Process</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047450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FD153E83-5089-4173-E158-553383001630}"/>
              </a:ext>
            </a:extLst>
          </p:cNvPr>
          <p:cNvSpPr>
            <a:spLocks noGrp="1"/>
          </p:cNvSpPr>
          <p:nvPr>
            <p:ph type="body" sz="quarter" idx="20"/>
          </p:nvPr>
        </p:nvSpPr>
        <p:spPr>
          <a:xfrm>
            <a:off x="609601" y="1019833"/>
            <a:ext cx="10972800" cy="369332"/>
          </a:xfrm>
        </p:spPr>
        <p:txBody>
          <a:bodyPr/>
          <a:lstStyle/>
          <a:p>
            <a:r>
              <a:rPr lang="en-US" dirty="0" err="1"/>
              <a:t>jmineops</a:t>
            </a:r>
            <a:r>
              <a:rPr lang="en-US" dirty="0"/>
              <a:t>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10" name="Picture 9">
            <a:extLst>
              <a:ext uri="{FF2B5EF4-FFF2-40B4-BE49-F238E27FC236}">
                <a16:creationId xmlns:a16="http://schemas.microsoft.com/office/drawing/2014/main" id="{77A75F59-7883-4C6B-A5AE-4DDB5DE8FAA7}"/>
              </a:ext>
            </a:extLst>
          </p:cNvPr>
          <p:cNvPicPr>
            <a:picLocks noChangeAspect="1"/>
          </p:cNvPicPr>
          <p:nvPr/>
        </p:nvPicPr>
        <p:blipFill>
          <a:blip r:embed="rId2"/>
          <a:stretch>
            <a:fillRect/>
          </a:stretch>
        </p:blipFill>
        <p:spPr>
          <a:xfrm>
            <a:off x="3163668" y="1524000"/>
            <a:ext cx="5864663" cy="4354513"/>
          </a:xfrm>
          <a:prstGeom prst="rect">
            <a:avLst/>
          </a:prstGeom>
          <a:noFill/>
        </p:spPr>
      </p:pic>
    </p:spTree>
    <p:extLst>
      <p:ext uri="{BB962C8B-B14F-4D97-AF65-F5344CB8AC3E}">
        <p14:creationId xmlns:p14="http://schemas.microsoft.com/office/powerpoint/2010/main" val="1502583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B87AC9DF-D863-25DB-1157-6B5D9FF55EC9}"/>
              </a:ext>
            </a:extLst>
          </p:cNvPr>
          <p:cNvSpPr>
            <a:spLocks noGrp="1"/>
          </p:cNvSpPr>
          <p:nvPr>
            <p:ph type="body" sz="quarter" idx="20"/>
          </p:nvPr>
        </p:nvSpPr>
        <p:spPr>
          <a:xfrm>
            <a:off x="609601" y="1019833"/>
            <a:ext cx="10972800" cy="369332"/>
          </a:xfrm>
        </p:spPr>
        <p:txBody>
          <a:bodyPr/>
          <a:lstStyle/>
          <a:p>
            <a:r>
              <a:rPr lang="en-US" dirty="0"/>
              <a:t>Enum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3" name="Picture 2">
            <a:extLst>
              <a:ext uri="{FF2B5EF4-FFF2-40B4-BE49-F238E27FC236}">
                <a16:creationId xmlns:a16="http://schemas.microsoft.com/office/drawing/2014/main" id="{228A15C4-42D5-4A85-82D8-1B4101820228}"/>
              </a:ext>
            </a:extLst>
          </p:cNvPr>
          <p:cNvPicPr>
            <a:picLocks noChangeAspect="1"/>
          </p:cNvPicPr>
          <p:nvPr/>
        </p:nvPicPr>
        <p:blipFill>
          <a:blip r:embed="rId2"/>
          <a:stretch>
            <a:fillRect/>
          </a:stretch>
        </p:blipFill>
        <p:spPr>
          <a:xfrm>
            <a:off x="2685574" y="2119129"/>
            <a:ext cx="6820852" cy="2619741"/>
          </a:xfrm>
          <a:prstGeom prst="rect">
            <a:avLst/>
          </a:prstGeom>
        </p:spPr>
      </p:pic>
    </p:spTree>
    <p:extLst>
      <p:ext uri="{BB962C8B-B14F-4D97-AF65-F5344CB8AC3E}">
        <p14:creationId xmlns:p14="http://schemas.microsoft.com/office/powerpoint/2010/main" val="310886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B87AC9DF-D863-25DB-1157-6B5D9FF55EC9}"/>
              </a:ext>
            </a:extLst>
          </p:cNvPr>
          <p:cNvSpPr>
            <a:spLocks noGrp="1"/>
          </p:cNvSpPr>
          <p:nvPr>
            <p:ph type="body" sz="quarter" idx="20"/>
          </p:nvPr>
        </p:nvSpPr>
        <p:spPr>
          <a:xfrm>
            <a:off x="609601" y="1019833"/>
            <a:ext cx="10972800" cy="369332"/>
          </a:xfrm>
        </p:spPr>
        <p:txBody>
          <a:bodyPr/>
          <a:lstStyle/>
          <a:p>
            <a:r>
              <a:rPr lang="en-US" dirty="0"/>
              <a:t>Configuration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5" name="Picture 4">
            <a:extLst>
              <a:ext uri="{FF2B5EF4-FFF2-40B4-BE49-F238E27FC236}">
                <a16:creationId xmlns:a16="http://schemas.microsoft.com/office/drawing/2014/main" id="{83E78EAA-00F1-4A37-878A-57E40C2442A4}"/>
              </a:ext>
            </a:extLst>
          </p:cNvPr>
          <p:cNvPicPr>
            <a:picLocks noChangeAspect="1"/>
          </p:cNvPicPr>
          <p:nvPr/>
        </p:nvPicPr>
        <p:blipFill>
          <a:blip r:embed="rId2"/>
          <a:stretch>
            <a:fillRect/>
          </a:stretch>
        </p:blipFill>
        <p:spPr>
          <a:xfrm>
            <a:off x="2247363" y="1890498"/>
            <a:ext cx="7697274" cy="3077004"/>
          </a:xfrm>
          <a:prstGeom prst="rect">
            <a:avLst/>
          </a:prstGeom>
        </p:spPr>
      </p:pic>
    </p:spTree>
    <p:extLst>
      <p:ext uri="{BB962C8B-B14F-4D97-AF65-F5344CB8AC3E}">
        <p14:creationId xmlns:p14="http://schemas.microsoft.com/office/powerpoint/2010/main" val="64764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B87AC9DF-D863-25DB-1157-6B5D9FF55EC9}"/>
              </a:ext>
            </a:extLst>
          </p:cNvPr>
          <p:cNvSpPr>
            <a:spLocks noGrp="1"/>
          </p:cNvSpPr>
          <p:nvPr>
            <p:ph type="body" sz="quarter" idx="20"/>
          </p:nvPr>
        </p:nvSpPr>
        <p:spPr>
          <a:xfrm>
            <a:off x="609601" y="1019833"/>
            <a:ext cx="10972800" cy="369332"/>
          </a:xfrm>
        </p:spPr>
        <p:txBody>
          <a:bodyPr/>
          <a:lstStyle/>
          <a:p>
            <a:r>
              <a:rPr lang="en-US" dirty="0"/>
              <a:t>Users and workers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3" name="Picture 2">
            <a:extLst>
              <a:ext uri="{FF2B5EF4-FFF2-40B4-BE49-F238E27FC236}">
                <a16:creationId xmlns:a16="http://schemas.microsoft.com/office/drawing/2014/main" id="{23364ED8-852B-4BD7-8C91-269FD332288A}"/>
              </a:ext>
            </a:extLst>
          </p:cNvPr>
          <p:cNvPicPr>
            <a:picLocks noChangeAspect="1"/>
          </p:cNvPicPr>
          <p:nvPr/>
        </p:nvPicPr>
        <p:blipFill>
          <a:blip r:embed="rId2"/>
          <a:stretch>
            <a:fillRect/>
          </a:stretch>
        </p:blipFill>
        <p:spPr>
          <a:xfrm>
            <a:off x="2647468" y="1947656"/>
            <a:ext cx="6897063" cy="2962688"/>
          </a:xfrm>
          <a:prstGeom prst="rect">
            <a:avLst/>
          </a:prstGeom>
        </p:spPr>
      </p:pic>
    </p:spTree>
    <p:extLst>
      <p:ext uri="{BB962C8B-B14F-4D97-AF65-F5344CB8AC3E}">
        <p14:creationId xmlns:p14="http://schemas.microsoft.com/office/powerpoint/2010/main" val="312759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B87AC9DF-D863-25DB-1157-6B5D9FF55EC9}"/>
              </a:ext>
            </a:extLst>
          </p:cNvPr>
          <p:cNvSpPr>
            <a:spLocks noGrp="1"/>
          </p:cNvSpPr>
          <p:nvPr>
            <p:ph type="body" sz="quarter" idx="20"/>
          </p:nvPr>
        </p:nvSpPr>
        <p:spPr>
          <a:xfrm>
            <a:off x="609601" y="1019833"/>
            <a:ext cx="10972800" cy="369332"/>
          </a:xfrm>
        </p:spPr>
        <p:txBody>
          <a:bodyPr/>
          <a:lstStyle/>
          <a:p>
            <a:r>
              <a:rPr lang="en-US" dirty="0"/>
              <a:t>UI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9" name="Picture 8">
            <a:extLst>
              <a:ext uri="{FF2B5EF4-FFF2-40B4-BE49-F238E27FC236}">
                <a16:creationId xmlns:a16="http://schemas.microsoft.com/office/drawing/2014/main" id="{CBCA9CE7-07F1-4107-85A8-87E1CA172F19}"/>
              </a:ext>
            </a:extLst>
          </p:cNvPr>
          <p:cNvPicPr>
            <a:picLocks noChangeAspect="1"/>
          </p:cNvPicPr>
          <p:nvPr/>
        </p:nvPicPr>
        <p:blipFill>
          <a:blip r:embed="rId2"/>
          <a:stretch>
            <a:fillRect/>
          </a:stretch>
        </p:blipFill>
        <p:spPr>
          <a:xfrm>
            <a:off x="2752258" y="2071498"/>
            <a:ext cx="6687483" cy="2715004"/>
          </a:xfrm>
          <a:prstGeom prst="rect">
            <a:avLst/>
          </a:prstGeom>
        </p:spPr>
      </p:pic>
    </p:spTree>
    <p:extLst>
      <p:ext uri="{BB962C8B-B14F-4D97-AF65-F5344CB8AC3E}">
        <p14:creationId xmlns:p14="http://schemas.microsoft.com/office/powerpoint/2010/main" val="2628733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B87AC9DF-D863-25DB-1157-6B5D9FF55EC9}"/>
              </a:ext>
            </a:extLst>
          </p:cNvPr>
          <p:cNvSpPr>
            <a:spLocks noGrp="1"/>
          </p:cNvSpPr>
          <p:nvPr>
            <p:ph type="body" sz="quarter" idx="20"/>
          </p:nvPr>
        </p:nvSpPr>
        <p:spPr>
          <a:xfrm>
            <a:off x="609601" y="1019833"/>
            <a:ext cx="10972800" cy="369332"/>
          </a:xfrm>
        </p:spPr>
        <p:txBody>
          <a:bodyPr/>
          <a:lstStyle/>
          <a:p>
            <a:r>
              <a:rPr lang="en-US" dirty="0"/>
              <a:t>Real-time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6" name="Picture 5">
            <a:extLst>
              <a:ext uri="{FF2B5EF4-FFF2-40B4-BE49-F238E27FC236}">
                <a16:creationId xmlns:a16="http://schemas.microsoft.com/office/drawing/2014/main" id="{3DADA8B4-49EB-463A-8114-DDB2EF743A04}"/>
              </a:ext>
            </a:extLst>
          </p:cNvPr>
          <p:cNvPicPr>
            <a:picLocks noChangeAspect="1"/>
          </p:cNvPicPr>
          <p:nvPr/>
        </p:nvPicPr>
        <p:blipFill>
          <a:blip r:embed="rId2"/>
          <a:stretch>
            <a:fillRect/>
          </a:stretch>
        </p:blipFill>
        <p:spPr>
          <a:xfrm>
            <a:off x="2667250" y="1524000"/>
            <a:ext cx="6857500" cy="4354513"/>
          </a:xfrm>
          <a:prstGeom prst="rect">
            <a:avLst/>
          </a:prstGeom>
          <a:noFill/>
        </p:spPr>
      </p:pic>
    </p:spTree>
    <p:extLst>
      <p:ext uri="{BB962C8B-B14F-4D97-AF65-F5344CB8AC3E}">
        <p14:creationId xmlns:p14="http://schemas.microsoft.com/office/powerpoint/2010/main" val="1782479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D6CB27FE-697A-C6BF-0C1E-2B81D05C0C0D}"/>
              </a:ext>
            </a:extLst>
          </p:cNvPr>
          <p:cNvSpPr>
            <a:spLocks noGrp="1"/>
          </p:cNvSpPr>
          <p:nvPr>
            <p:ph type="body" sz="quarter" idx="20"/>
          </p:nvPr>
        </p:nvSpPr>
        <p:spPr>
          <a:xfrm>
            <a:off x="609601" y="1019833"/>
            <a:ext cx="10972800" cy="369332"/>
          </a:xfrm>
        </p:spPr>
        <p:txBody>
          <a:bodyPr/>
          <a:lstStyle/>
          <a:p>
            <a:r>
              <a:rPr lang="en-US" dirty="0"/>
              <a:t>Historical tables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Key database tables and functions</a:t>
            </a:r>
            <a:endParaRPr lang="en-US" dirty="0"/>
          </a:p>
        </p:txBody>
      </p:sp>
      <p:pic>
        <p:nvPicPr>
          <p:cNvPr id="5" name="Picture 4">
            <a:extLst>
              <a:ext uri="{FF2B5EF4-FFF2-40B4-BE49-F238E27FC236}">
                <a16:creationId xmlns:a16="http://schemas.microsoft.com/office/drawing/2014/main" id="{2F8FBBB5-EC07-449E-87D2-541EA967DF95}"/>
              </a:ext>
            </a:extLst>
          </p:cNvPr>
          <p:cNvPicPr>
            <a:picLocks noChangeAspect="1"/>
          </p:cNvPicPr>
          <p:nvPr/>
        </p:nvPicPr>
        <p:blipFill>
          <a:blip r:embed="rId2"/>
          <a:stretch>
            <a:fillRect/>
          </a:stretch>
        </p:blipFill>
        <p:spPr>
          <a:xfrm>
            <a:off x="3670087" y="1524000"/>
            <a:ext cx="4851825" cy="4354513"/>
          </a:xfrm>
          <a:prstGeom prst="rect">
            <a:avLst/>
          </a:prstGeom>
          <a:noFill/>
        </p:spPr>
      </p:pic>
    </p:spTree>
    <p:extLst>
      <p:ext uri="{BB962C8B-B14F-4D97-AF65-F5344CB8AC3E}">
        <p14:creationId xmlns:p14="http://schemas.microsoft.com/office/powerpoint/2010/main" val="41497226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1|2.1|2.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718D43-5927-427E-88D7-D280E5889300}">
  <ds:schemaRefs>
    <ds:schemaRef ds:uri="http://schemas.microsoft.com/sharepoint/v3/contenttype/forms"/>
  </ds:schemaRefs>
</ds:datastoreItem>
</file>

<file path=customXml/itemProps2.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845</TotalTime>
  <Words>227</Words>
  <Application>Microsoft Office PowerPoint</Application>
  <PresentationFormat>Widescreen</PresentationFormat>
  <Paragraphs>73</Paragraphs>
  <Slides>26</Slides>
  <Notes>14</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26</vt:i4>
      </vt:variant>
    </vt:vector>
  </HeadingPairs>
  <TitlesOfParts>
    <vt:vector size="40" baseType="lpstr">
      <vt:lpstr>Arial</vt:lpstr>
      <vt:lpstr>Calibri</vt:lpstr>
      <vt:lpstr>Calibri Light</vt:lpstr>
      <vt:lpstr>Open Sans</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Key database tables and functions</vt:lpstr>
      <vt:lpstr>Support Process - Questions</vt:lpstr>
      <vt:lpstr>Support Process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265</cp:revision>
  <dcterms:created xsi:type="dcterms:W3CDTF">2020-07-03T01:27:14Z</dcterms:created>
  <dcterms:modified xsi:type="dcterms:W3CDTF">2022-11-07T21:10:09Z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